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12" r:id="rId3"/>
    <p:sldMasterId id="2147483724" r:id="rId4"/>
    <p:sldMasterId id="2147483736" r:id="rId5"/>
  </p:sldMasterIdLst>
  <p:notesMasterIdLst>
    <p:notesMasterId r:id="rId27"/>
  </p:notesMasterIdLst>
  <p:sldIdLst>
    <p:sldId id="268" r:id="rId6"/>
    <p:sldId id="299" r:id="rId7"/>
    <p:sldId id="300" r:id="rId8"/>
    <p:sldId id="301" r:id="rId9"/>
    <p:sldId id="273" r:id="rId10"/>
    <p:sldId id="305" r:id="rId11"/>
    <p:sldId id="302" r:id="rId12"/>
    <p:sldId id="303" r:id="rId13"/>
    <p:sldId id="304" r:id="rId14"/>
    <p:sldId id="309" r:id="rId15"/>
    <p:sldId id="306" r:id="rId16"/>
    <p:sldId id="307" r:id="rId17"/>
    <p:sldId id="308" r:id="rId18"/>
    <p:sldId id="316" r:id="rId19"/>
    <p:sldId id="310" r:id="rId20"/>
    <p:sldId id="311" r:id="rId21"/>
    <p:sldId id="312" r:id="rId22"/>
    <p:sldId id="313" r:id="rId23"/>
    <p:sldId id="314" r:id="rId24"/>
    <p:sldId id="31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29" autoAdjust="0"/>
  </p:normalViewPr>
  <p:slideViewPr>
    <p:cSldViewPr snapToGrid="0">
      <p:cViewPr>
        <p:scale>
          <a:sx n="66" d="100"/>
          <a:sy n="66" d="100"/>
        </p:scale>
        <p:origin x="155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5498B-D446-45AD-8DC0-B5AEA503E14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AF6EF-8CD5-49C0-BEB7-C1EBC6B20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8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rata.uga.edu/8370/lecturenotes/principalComponents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48DAAC-5593-4CFD-A6A3-B3DE75F4059B}" type="slidenum">
              <a:rPr lang="en-US" altLang="zh-CN" smtClean="0">
                <a:solidFill>
                  <a:srgbClr val="000000"/>
                </a:solidFill>
              </a:rPr>
              <a:pPr/>
              <a:t>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7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Data Analysis in the Geosciences (uga.edu)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AF6EF-8CD5-49C0-BEB7-C1EBC6B204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27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</a:t>
            </a:r>
            <a:r>
              <a:rPr lang="en-US" baseline="0" dirty="0" smtClean="0"/>
              <a:t> that we go from hypotheses about mechanisms to make predictions about relationships.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B1760-B46D-4A33-B26A-89AEF2297266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31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D11B-AC3D-4623-BF4C-63F923CBC77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0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AD11B-AC3D-4623-BF4C-63F923CBC77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73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1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90D82D-3978-48E4-BC86-307B997F890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8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59143-A03F-4820-AEAB-7291A000850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A8CE4-DFD9-4FF5-8157-2702BF0720F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4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4521A-9B9F-4B4A-AD94-7DC970B6498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25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1A8F41-13B8-4749-B365-17F2CFC2445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36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EC4A8A-4167-4060-B995-F3ECE50FA11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33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129A8-BBD1-4016-9565-1E09B918255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11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192DF-421E-45D5-AFCD-88AC1BCCDAB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0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94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83FFEA-36F6-4DEA-90E7-0E70252363B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2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E6BA73-8DBD-4DCC-8FF7-BA6D37FDD0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471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2B5D88-9BB8-4165-AA96-1004AF46426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01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99A8A74-00A5-40B4-8022-4D43CFC3FC6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03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A4D0889-D584-45EA-9522-4DABDAAA045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20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63343AA-D135-4983-9B59-58BCB8BD62F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86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776" y="1268760"/>
            <a:ext cx="7990656" cy="2088232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0" name="Content Placeholder 33"/>
          <p:cNvSpPr>
            <a:spLocks noGrp="1"/>
          </p:cNvSpPr>
          <p:nvPr userDrawn="1">
            <p:ph sz="quarter" idx="14" hasCustomPrompt="1"/>
          </p:nvPr>
        </p:nvSpPr>
        <p:spPr>
          <a:xfrm>
            <a:off x="467544" y="3645024"/>
            <a:ext cx="6696075" cy="431627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da-DK" dirty="0" smtClean="0"/>
              <a:t>By: </a:t>
            </a:r>
            <a:r>
              <a:rPr lang="da-DK" dirty="0" err="1" smtClean="0"/>
              <a:t>name</a:t>
            </a:r>
            <a:r>
              <a:rPr lang="da-DK" dirty="0" smtClean="0"/>
              <a:t>(s)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51520" y="5589240"/>
            <a:ext cx="8640960" cy="0"/>
          </a:xfrm>
          <a:prstGeom prst="line">
            <a:avLst/>
          </a:prstGeom>
          <a:ln w="22225">
            <a:solidFill>
              <a:srgbClr val="3673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MEC_header copy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0"/>
            <a:ext cx="6991400" cy="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15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2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56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7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658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91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18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099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92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49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1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56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04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5379D-A72D-4190-8F42-DC9403F095E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304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E542EA-62B9-41C2-8937-2525275E3D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2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706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4B6498-96F2-48A2-B302-2ADF485CF7F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99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C5C55E-E996-4ACB-8E9B-1BF92632BE6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41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F0B10-69B7-4E16-82E8-D580FF7B05B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400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7D5F85-3569-459A-9D8E-1225CFF188E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176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8A03C2-7CBE-4D53-A007-D8041C54FC4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58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27C273-1D4F-48E5-8773-DAE666D6C0D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88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F2BCBC-6536-4ED6-9F58-536F2F8F91F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803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AC832B-4C93-491E-BF5F-BCDE9C435D0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662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9477F3-942B-493F-B0D1-1183C89E46E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441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6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760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07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03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81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185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608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890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98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96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7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569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600200"/>
            <a:ext cx="4032250" cy="452596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2963" y="1600200"/>
            <a:ext cx="4033837" cy="4525963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95288" y="6308725"/>
            <a:ext cx="2895600" cy="3397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a-DK">
                <a:solidFill>
                  <a:prstClr val="black">
                    <a:tint val="75000"/>
                  </a:prstClr>
                </a:solidFill>
              </a:rPr>
              <a:t>Range-abundance relationships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72450" y="6245225"/>
            <a:ext cx="5143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C793C4E-C272-4E40-9AFD-6B4FA0EFFD79}" type="slidenum">
              <a:rPr lang="da-DK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511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7550" cy="1143000"/>
          </a:xfrm>
        </p:spPr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8313" y="1600200"/>
            <a:ext cx="403225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313" y="3938588"/>
            <a:ext cx="403225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52963" y="1600200"/>
            <a:ext cx="4033837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95288" y="6308725"/>
            <a:ext cx="2895600" cy="339725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Trebuchet MS" pitchFamily="34" charset="0"/>
                <a:cs typeface="+mn-cs"/>
              </a:defRPr>
            </a:lvl1pPr>
          </a:lstStyle>
          <a:p>
            <a:pPr>
              <a:defRPr/>
            </a:pPr>
            <a:r>
              <a:rPr lang="da-DK">
                <a:solidFill>
                  <a:prstClr val="black">
                    <a:tint val="75000"/>
                  </a:prstClr>
                </a:solidFill>
              </a:rPr>
              <a:t>Range-abundance relationships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172450" y="6245225"/>
            <a:ext cx="514350" cy="476250"/>
          </a:xfrm>
        </p:spPr>
        <p:txBody>
          <a:bodyPr/>
          <a:lstStyle>
            <a:lvl1pPr>
              <a:defRPr/>
            </a:lvl1pPr>
          </a:lstStyle>
          <a:p>
            <a:fld id="{7F39E0D4-47E6-4F36-83F3-B46B9DA1A922}" type="slidenum">
              <a:rPr lang="da-DK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a-DK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8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6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6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7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8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2C2BDA-2627-4340-800A-BC9843CDC292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7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90177-1BF8-4052-9C5E-6CE9E12DD5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BEAF-2A2C-431D-BBB5-E4A1655969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0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CF5E7B-5708-4ED6-8C59-0DEDB8E023CC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8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8F3BA-67CA-4D44-BCB6-034A37BE93B6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27/10/2021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8CB0D-3941-456E-B5EF-BCD1BA706CAF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6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iheng.wang@pk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8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0999" y="1219200"/>
            <a:ext cx="8658549" cy="2160240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相关与回</a:t>
            </a:r>
            <a:r>
              <a:rPr lang="zh-CN" altLang="en-US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归分析及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其应</a:t>
            </a:r>
            <a:r>
              <a:rPr lang="zh-CN" altLang="en-US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4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sz="quarter" idx="14"/>
          </p:nvPr>
        </p:nvSpPr>
        <p:spPr>
          <a:xfrm>
            <a:off x="457200" y="3731238"/>
            <a:ext cx="6696075" cy="1841376"/>
          </a:xfrm>
        </p:spPr>
        <p:txBody>
          <a:bodyPr/>
          <a:lstStyle/>
          <a:p>
            <a:pPr algn="l" eaLnBrk="1" hangingPunct="1"/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王志恒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algn="l" eaLnBrk="1" hangingPunct="1"/>
            <a:r>
              <a:rPr lang="en-US" altLang="zh-CN" sz="1600" b="1" dirty="0" smtClean="0">
                <a:hlinkClick r:id="rId3"/>
              </a:rPr>
              <a:t>Zhiheng.wang@pku.edu.cn</a:t>
            </a:r>
          </a:p>
          <a:p>
            <a:pPr algn="l" eaLnBrk="1" hangingPunct="1"/>
            <a:r>
              <a:rPr lang="en-US" altLang="zh-CN" sz="1600" b="1" dirty="0" smtClean="0"/>
              <a:t>2021.10.27@ PKU, China</a:t>
            </a:r>
          </a:p>
        </p:txBody>
      </p:sp>
      <p:pic>
        <p:nvPicPr>
          <p:cNvPr id="5" name="Picture 5" descr="E:\My_Seminar\木本植物分布数据库\pic\200px-Peking_University_sv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4886629"/>
            <a:ext cx="685800" cy="656267"/>
          </a:xfrm>
          <a:prstGeom prst="rect">
            <a:avLst/>
          </a:prstGeom>
          <a:noFill/>
          <a:effectLst/>
        </p:spPr>
      </p:pic>
      <p:sp>
        <p:nvSpPr>
          <p:cNvPr id="2" name="TextBox 1"/>
          <p:cNvSpPr txBox="1"/>
          <p:nvPr/>
        </p:nvSpPr>
        <p:spPr>
          <a:xfrm>
            <a:off x="3200401" y="5688957"/>
            <a:ext cx="5735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Department of Ecology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College of Urban &amp; Environmental Sciences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Peking University</a:t>
            </a:r>
          </a:p>
        </p:txBody>
      </p:sp>
    </p:spTree>
    <p:extLst>
      <p:ext uri="{BB962C8B-B14F-4D97-AF65-F5344CB8AC3E}">
        <p14:creationId xmlns:p14="http://schemas.microsoft.com/office/powerpoint/2010/main" val="36122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39537" y="1484588"/>
            <a:ext cx="37689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Y = a*</a:t>
            </a:r>
            <a:r>
              <a:rPr lang="en-US" altLang="zh-CN" sz="2800" dirty="0" err="1" smtClean="0"/>
              <a:t>x^b</a:t>
            </a:r>
            <a:endParaRPr lang="en-US" altLang="zh-CN" sz="2800" dirty="0"/>
          </a:p>
          <a:p>
            <a:r>
              <a:rPr lang="en-US" altLang="zh-CN" sz="2800" dirty="0" smtClean="0"/>
              <a:t>Log(y) = log(a) + b*log(x)</a:t>
            </a:r>
            <a:endParaRPr lang="zh-CN" altLang="en-US" sz="2800" dirty="0"/>
          </a:p>
        </p:txBody>
      </p:sp>
      <p:sp>
        <p:nvSpPr>
          <p:cNvPr id="7" name="任意多边形 6"/>
          <p:cNvSpPr/>
          <p:nvPr/>
        </p:nvSpPr>
        <p:spPr>
          <a:xfrm>
            <a:off x="1429344" y="4012293"/>
            <a:ext cx="6749934" cy="1006731"/>
          </a:xfrm>
          <a:custGeom>
            <a:avLst/>
            <a:gdLst>
              <a:gd name="connsiteX0" fmla="*/ 0 w 6749934"/>
              <a:gd name="connsiteY0" fmla="*/ 997758 h 1006731"/>
              <a:gd name="connsiteX1" fmla="*/ 473825 w 6749934"/>
              <a:gd name="connsiteY1" fmla="*/ 91671 h 1006731"/>
              <a:gd name="connsiteX2" fmla="*/ 1579418 w 6749934"/>
              <a:gd name="connsiteY2" fmla="*/ 631998 h 1006731"/>
              <a:gd name="connsiteX3" fmla="*/ 2518756 w 6749934"/>
              <a:gd name="connsiteY3" fmla="*/ 174798 h 1006731"/>
              <a:gd name="connsiteX4" fmla="*/ 3532909 w 6749934"/>
              <a:gd name="connsiteY4" fmla="*/ 898005 h 1006731"/>
              <a:gd name="connsiteX5" fmla="*/ 5145578 w 6749934"/>
              <a:gd name="connsiteY5" fmla="*/ 231 h 1006731"/>
              <a:gd name="connsiteX6" fmla="*/ 6242858 w 6749934"/>
              <a:gd name="connsiteY6" fmla="*/ 997758 h 1006731"/>
              <a:gd name="connsiteX7" fmla="*/ 6749934 w 6749934"/>
              <a:gd name="connsiteY7" fmla="*/ 407555 h 100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9934" h="1006731">
                <a:moveTo>
                  <a:pt x="0" y="997758"/>
                </a:moveTo>
                <a:cubicBezTo>
                  <a:pt x="105294" y="575194"/>
                  <a:pt x="210589" y="152631"/>
                  <a:pt x="473825" y="91671"/>
                </a:cubicBezTo>
                <a:cubicBezTo>
                  <a:pt x="737061" y="30711"/>
                  <a:pt x="1238596" y="618144"/>
                  <a:pt x="1579418" y="631998"/>
                </a:cubicBezTo>
                <a:cubicBezTo>
                  <a:pt x="1920240" y="645852"/>
                  <a:pt x="2193174" y="130464"/>
                  <a:pt x="2518756" y="174798"/>
                </a:cubicBezTo>
                <a:cubicBezTo>
                  <a:pt x="2844338" y="219132"/>
                  <a:pt x="3095105" y="927099"/>
                  <a:pt x="3532909" y="898005"/>
                </a:cubicBezTo>
                <a:cubicBezTo>
                  <a:pt x="3970713" y="868911"/>
                  <a:pt x="4693920" y="-16394"/>
                  <a:pt x="5145578" y="231"/>
                </a:cubicBezTo>
                <a:cubicBezTo>
                  <a:pt x="5597236" y="16856"/>
                  <a:pt x="5975466" y="929871"/>
                  <a:pt x="6242858" y="997758"/>
                </a:cubicBezTo>
                <a:cubicBezTo>
                  <a:pt x="6510250" y="1065645"/>
                  <a:pt x="6630092" y="736600"/>
                  <a:pt x="6749934" y="4075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7647264" y="4635979"/>
            <a:ext cx="174567" cy="299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2961656" y="4242329"/>
            <a:ext cx="174567" cy="299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364066" y="184836"/>
            <a:ext cx="865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None-linear regressions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-8468" y="1026166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8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62187" y="1147184"/>
            <a:ext cx="8194675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种群增长受环境限制</a:t>
            </a:r>
            <a:endParaRPr lang="en-US" altLang="en-US" sz="2800" b="1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- 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资源是有限的</a:t>
            </a:r>
            <a:endParaRPr lang="en-US" altLang="en-US" sz="240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- 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种群密度</a:t>
            </a:r>
            <a:r>
              <a:rPr lang="en-US" alt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</a:t>
            </a: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, 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对资源的竞争强度</a:t>
            </a:r>
            <a:r>
              <a:rPr lang="en-US" alt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</a:t>
            </a: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, 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平均资源量</a:t>
            </a:r>
            <a:r>
              <a:rPr lang="en-US" alt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</a:t>
            </a:r>
            <a:endParaRPr lang="en-US" altLang="en-US" sz="2400" b="1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- 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资源非均匀分布，导致死亡率</a:t>
            </a:r>
            <a:r>
              <a:rPr lang="en-US" alt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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，生殖力</a:t>
            </a:r>
            <a:r>
              <a:rPr lang="en-US" altLang="en-US" sz="2400" b="1" dirty="0">
                <a:solidFill>
                  <a:srgbClr val="FF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</a:t>
            </a:r>
            <a:endParaRPr lang="en-US" altLang="en-US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- </a:t>
            </a:r>
            <a:r>
              <a:rPr lang="zh-CN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形成密度依赖的种群增长</a:t>
            </a:r>
            <a:endParaRPr lang="en-US" altLang="en-US" sz="240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4579" name="Picture 3" descr="14B.01                                                         00000087Hone After Effects             B40FE97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3"/>
          <a:stretch>
            <a:fillRect/>
          </a:stretch>
        </p:blipFill>
        <p:spPr bwMode="auto">
          <a:xfrm>
            <a:off x="2493962" y="3592113"/>
            <a:ext cx="41560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707" y="127196"/>
            <a:ext cx="6362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</a:rPr>
              <a:t>种群增长模型 </a:t>
            </a:r>
            <a:r>
              <a:rPr lang="en-US" altLang="zh-CN" sz="3200" b="1" dirty="0" smtClean="0">
                <a:solidFill>
                  <a:srgbClr val="000000"/>
                </a:solidFill>
              </a:rPr>
              <a:t>– </a:t>
            </a:r>
            <a:r>
              <a:rPr lang="zh-CN" altLang="en-US" sz="3200" b="1" dirty="0" smtClean="0">
                <a:solidFill>
                  <a:srgbClr val="000000"/>
                </a:solidFill>
              </a:rPr>
              <a:t>有限环境下的增长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14B.01                                                         00000087Hone After Effects             B40FE97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3"/>
          <a:stretch>
            <a:fillRect/>
          </a:stretch>
        </p:blipFill>
        <p:spPr bwMode="auto">
          <a:xfrm>
            <a:off x="481908" y="1604420"/>
            <a:ext cx="3004616" cy="198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1707" y="3708074"/>
            <a:ext cx="3220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000000"/>
                </a:solidFill>
              </a:rPr>
              <a:t>环境承载力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(</a:t>
            </a:r>
            <a:r>
              <a:rPr lang="en-US" altLang="en-US" sz="2000" b="1" i="1" dirty="0">
                <a:solidFill>
                  <a:srgbClr val="000000"/>
                </a:solidFill>
              </a:rPr>
              <a:t>K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</a:rPr>
              <a:t>：种群增长达到平衡时的种群密度</a:t>
            </a:r>
            <a:endParaRPr lang="en-US" altLang="en-US" sz="2000" b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707" y="127196"/>
            <a:ext cx="6362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00"/>
                </a:solidFill>
              </a:rPr>
              <a:t>种群增长模型 </a:t>
            </a:r>
            <a:r>
              <a:rPr lang="en-US" altLang="zh-CN" sz="3200" b="1" dirty="0" smtClean="0">
                <a:solidFill>
                  <a:srgbClr val="000000"/>
                </a:solidFill>
              </a:rPr>
              <a:t>– </a:t>
            </a:r>
            <a:r>
              <a:rPr lang="zh-CN" altLang="en-US" sz="3200" b="1" dirty="0" smtClean="0">
                <a:solidFill>
                  <a:srgbClr val="000000"/>
                </a:solidFill>
              </a:rPr>
              <a:t>有限环境下的增长</a:t>
            </a:r>
            <a:endParaRPr lang="en-US" sz="3200" b="1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2000" y="1017838"/>
            <a:ext cx="4332719" cy="5630790"/>
            <a:chOff x="4572000" y="1017838"/>
            <a:chExt cx="4332719" cy="5630790"/>
          </a:xfrm>
        </p:grpSpPr>
        <p:sp>
          <p:nvSpPr>
            <p:cNvPr id="15" name="Rounded Rectangle 14"/>
            <p:cNvSpPr/>
            <p:nvPr/>
          </p:nvSpPr>
          <p:spPr>
            <a:xfrm>
              <a:off x="4572001" y="1017838"/>
              <a:ext cx="4332718" cy="5630790"/>
            </a:xfrm>
            <a:prstGeom prst="roundRect">
              <a:avLst>
                <a:gd name="adj" fmla="val 3345"/>
              </a:avLst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72000" y="1103296"/>
              <a:ext cx="4232304" cy="2985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0000"/>
                  </a:solidFill>
                </a:rPr>
                <a:t>有限环境下的种群增长</a:t>
              </a:r>
              <a:r>
                <a:rPr lang="en-US" altLang="en-US" sz="2400" b="1" dirty="0">
                  <a:solidFill>
                    <a:srgbClr val="000000"/>
                  </a:solidFill>
                </a:rPr>
                <a:t>: </a:t>
              </a:r>
              <a:r>
                <a:rPr lang="zh-CN" altLang="en-US" sz="2400" b="1" dirty="0">
                  <a:solidFill>
                    <a:srgbClr val="000000"/>
                  </a:solidFill>
                </a:rPr>
                <a:t>逻辑斯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蒂增长</a:t>
              </a:r>
              <a:endParaRPr lang="en-US" altLang="en-US" sz="2400" b="1" dirty="0">
                <a:solidFill>
                  <a:srgbClr val="000000"/>
                </a:solidFill>
              </a:endParaRPr>
            </a:p>
            <a:p>
              <a:pPr marL="0" lvl="1"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altLang="en-US" sz="2000" b="1" dirty="0">
                <a:solidFill>
                  <a:srgbClr val="FF0000"/>
                </a:solidFill>
              </a:endParaRPr>
            </a:p>
            <a:p>
              <a:pPr marL="0" lvl="1"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altLang="en-US" sz="2000" b="1" dirty="0" smtClean="0">
                <a:solidFill>
                  <a:srgbClr val="FF0000"/>
                </a:solidFill>
              </a:endParaRPr>
            </a:p>
            <a:p>
              <a:pPr marL="0" lvl="1"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altLang="en-US" sz="2000" b="1" dirty="0" smtClean="0">
                <a:solidFill>
                  <a:srgbClr val="FF0000"/>
                </a:solidFill>
              </a:endParaRPr>
            </a:p>
            <a:p>
              <a:pPr marL="0" lvl="1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b="1" dirty="0" smtClean="0">
                  <a:solidFill>
                    <a:srgbClr val="000000"/>
                  </a:solidFill>
                </a:rPr>
                <a:t>每增加一个个体，对种群增长产生</a:t>
              </a:r>
              <a:r>
                <a:rPr lang="en-US" altLang="zh-CN" sz="2000" b="1" dirty="0" smtClean="0">
                  <a:solidFill>
                    <a:srgbClr val="000000"/>
                  </a:solidFill>
                </a:rPr>
                <a:t>1/K</a:t>
              </a:r>
              <a:r>
                <a:rPr lang="zh-CN" altLang="en-US" sz="2000" b="1" dirty="0" smtClean="0">
                  <a:solidFill>
                    <a:srgbClr val="000000"/>
                  </a:solidFill>
                </a:rPr>
                <a:t>的抑制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5876682" y="2513955"/>
            <a:ext cx="1562278" cy="768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Equation" r:id="rId4" imgW="799920" imgH="393480" progId="Equation.3">
                    <p:embed/>
                  </p:oleObj>
                </mc:Choice>
                <mc:Fallback>
                  <p:oleObj name="Equation" r:id="rId4" imgW="799920" imgH="393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876682" y="2513955"/>
                          <a:ext cx="1562278" cy="7687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5636936" y="2028387"/>
              <a:ext cx="22028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2000" b="1" i="1" dirty="0" err="1">
                  <a:solidFill>
                    <a:srgbClr val="000000"/>
                  </a:solidFill>
                </a:rPr>
                <a:t>dN</a:t>
              </a:r>
              <a:r>
                <a:rPr lang="en-US" altLang="en-US" sz="2000" b="1" i="1" dirty="0">
                  <a:solidFill>
                    <a:srgbClr val="000000"/>
                  </a:solidFill>
                </a:rPr>
                <a:t>/</a:t>
              </a:r>
              <a:r>
                <a:rPr lang="en-US" altLang="en-US" sz="2000" b="1" i="1" dirty="0" err="1">
                  <a:solidFill>
                    <a:srgbClr val="000000"/>
                  </a:solidFill>
                </a:rPr>
                <a:t>dt</a:t>
              </a:r>
              <a:r>
                <a:rPr lang="en-US" altLang="en-US" sz="2000" b="1" dirty="0">
                  <a:solidFill>
                    <a:srgbClr val="000000"/>
                  </a:solidFill>
                </a:rPr>
                <a:t> = </a:t>
              </a:r>
              <a:r>
                <a:rPr lang="en-US" altLang="en-US" sz="2000" b="1" i="1" dirty="0" err="1">
                  <a:solidFill>
                    <a:srgbClr val="000000"/>
                  </a:solidFill>
                </a:rPr>
                <a:t>rN</a:t>
              </a:r>
              <a:r>
                <a:rPr lang="en-US" altLang="en-US" sz="2000" b="1" dirty="0">
                  <a:solidFill>
                    <a:srgbClr val="000000"/>
                  </a:solidFill>
                </a:rPr>
                <a:t>(1-</a:t>
              </a:r>
              <a:r>
                <a:rPr lang="en-US" altLang="en-US" sz="2000" b="1" i="1" dirty="0">
                  <a:solidFill>
                    <a:srgbClr val="000000"/>
                  </a:solidFill>
                </a:rPr>
                <a:t>N/K</a:t>
              </a:r>
              <a:r>
                <a:rPr lang="en-US" altLang="en-US" sz="2000" b="1" dirty="0">
                  <a:solidFill>
                    <a:srgbClr val="000000"/>
                  </a:solidFill>
                </a:rPr>
                <a:t>)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70698" y="4198933"/>
            <a:ext cx="3174246" cy="2374389"/>
            <a:chOff x="518780" y="4264205"/>
            <a:chExt cx="3174246" cy="2374389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961" y="4287809"/>
              <a:ext cx="2904065" cy="2350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377869" y="4287809"/>
              <a:ext cx="697703" cy="5035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000000"/>
                  </a:solidFill>
                </a:rPr>
                <a:t>初期指数增长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75573" y="4264205"/>
              <a:ext cx="623842" cy="5035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000000"/>
                  </a:solidFill>
                </a:rPr>
                <a:t>中期增长慢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9415" y="4447164"/>
              <a:ext cx="942171" cy="5035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zh-CN" altLang="en-US" sz="1400" dirty="0">
                  <a:solidFill>
                    <a:srgbClr val="000000"/>
                  </a:solidFill>
                </a:rPr>
                <a:t>后</a:t>
              </a:r>
              <a:r>
                <a:rPr lang="zh-CN" altLang="en-US" sz="1400" dirty="0" smtClean="0">
                  <a:solidFill>
                    <a:srgbClr val="000000"/>
                  </a:solidFill>
                </a:rPr>
                <a:t>期停止增长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780" y="4287809"/>
              <a:ext cx="709441" cy="5762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wrap="square" lIns="36000" tIns="72000" rIns="36000" bIns="72000" rtlCol="0">
              <a:spAutoFit/>
            </a:bodyPr>
            <a:lstStyle/>
            <a:p>
              <a:r>
                <a:rPr lang="zh-CN" altLang="en-US" sz="1400" dirty="0">
                  <a:solidFill>
                    <a:srgbClr val="000000"/>
                  </a:solidFill>
                </a:rPr>
                <a:t>环</a:t>
              </a:r>
              <a:r>
                <a:rPr lang="zh-CN" altLang="en-US" sz="1400" dirty="0" smtClean="0">
                  <a:solidFill>
                    <a:srgbClr val="000000"/>
                  </a:solidFill>
                </a:rPr>
                <a:t>境承载力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7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20" y="152430"/>
            <a:ext cx="7386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00"/>
                </a:solidFill>
              </a:rPr>
              <a:t>Principal component analysis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主成份分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析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866" y="4006533"/>
            <a:ext cx="8461981" cy="32433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383" t="6250" r="714" b="1786"/>
          <a:stretch/>
        </p:blipFill>
        <p:spPr>
          <a:xfrm>
            <a:off x="2473779" y="980091"/>
            <a:ext cx="3739536" cy="263455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922817" y="1078062"/>
            <a:ext cx="3175904" cy="199171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33" y="4219347"/>
            <a:ext cx="3334174" cy="2518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987" y="4219347"/>
            <a:ext cx="5161356" cy="22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9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pitchFamily="34" charset="-128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520" y="152430"/>
            <a:ext cx="7386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Principal component analysis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主成份分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析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8892" y="1268532"/>
            <a:ext cx="69886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对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数</a:t>
            </a: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据进行标准化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求变量的协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方差矩阵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求协方差矩阵的特征值和特征向量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4.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取最大的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个特征值所对应的特征向量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5.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将样本点投影到选取的特征向量上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1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66" y="2281953"/>
            <a:ext cx="4934746" cy="4487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23" y="2281954"/>
            <a:ext cx="2325495" cy="4395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397" y="1042951"/>
            <a:ext cx="4853109" cy="1085252"/>
          </a:xfrm>
          <a:prstGeom prst="rect">
            <a:avLst/>
          </a:prstGeom>
        </p:spPr>
      </p:pic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7868" y="169107"/>
            <a:ext cx="6068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00"/>
                </a:solidFill>
              </a:rPr>
              <a:t>Structure Equation Model (SEM)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37868" y="169107"/>
            <a:ext cx="6068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000000"/>
                </a:solidFill>
              </a:rPr>
              <a:t>Structure Equation Model (SEM)</a:t>
            </a:r>
            <a:endParaRPr lang="en-US" sz="3200" b="1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46" y="1602297"/>
            <a:ext cx="3428232" cy="4263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46" y="1602297"/>
            <a:ext cx="4644828" cy="42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855170" y="4350009"/>
            <a:ext cx="2777271" cy="2504225"/>
            <a:chOff x="4855170" y="4350009"/>
            <a:chExt cx="2777271" cy="2504225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48"/>
            <a:stretch/>
          </p:blipFill>
          <p:spPr bwMode="auto">
            <a:xfrm>
              <a:off x="4855170" y="4350009"/>
              <a:ext cx="2777271" cy="2425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722524" y="6546457"/>
              <a:ext cx="13232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35905" y="4124521"/>
            <a:ext cx="2829606" cy="2706463"/>
            <a:chOff x="1135904" y="3642825"/>
            <a:chExt cx="3333219" cy="318815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5958" y="3642825"/>
              <a:ext cx="3133165" cy="313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 rot="16200000">
              <a:off x="767534" y="4924831"/>
              <a:ext cx="113685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4935" y="6523207"/>
              <a:ext cx="2605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0"/>
            <a:ext cx="9144000" cy="762000"/>
            <a:chOff x="0" y="0"/>
            <a:chExt cx="9144000" cy="762000"/>
          </a:xfrm>
        </p:grpSpPr>
        <p:pic>
          <p:nvPicPr>
            <p:cNvPr id="7" name="Picture 39" descr="CMEC_header copy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0"/>
              <a:ext cx="4419600" cy="636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0" y="762000"/>
              <a:ext cx="9144000" cy="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5" y="71255"/>
            <a:ext cx="7067550" cy="73627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1" dirty="0" smtClean="0">
                <a:latin typeface="黑体" pitchFamily="49" charset="-122"/>
                <a:ea typeface="黑体" pitchFamily="49" charset="-122"/>
              </a:rPr>
              <a:t>最小二乘回归的假设</a:t>
            </a:r>
            <a:endParaRPr lang="en-GB" sz="3200" b="1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70736" y="5237992"/>
            <a:ext cx="8206992" cy="753035"/>
            <a:chOff x="685799" y="4787153"/>
            <a:chExt cx="7987553" cy="753035"/>
          </a:xfrm>
        </p:grpSpPr>
        <p:sp>
          <p:nvSpPr>
            <p:cNvPr id="17" name="Rounded Rectangle 16"/>
            <p:cNvSpPr/>
            <p:nvPr/>
          </p:nvSpPr>
          <p:spPr>
            <a:xfrm>
              <a:off x="685799" y="4787153"/>
              <a:ext cx="7987553" cy="753035"/>
            </a:xfrm>
            <a:prstGeom prst="roundRect">
              <a:avLst>
                <a:gd name="adj" fmla="val 7738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9" y="4845425"/>
              <a:ext cx="78082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prstClr val="white"/>
                  </a:solidFill>
                </a:rPr>
                <a:t>生态学使用的空间数据</a:t>
              </a:r>
              <a:r>
                <a:rPr lang="zh-CN" altLang="en-US" sz="3200" b="1" dirty="0">
                  <a:solidFill>
                    <a:prstClr val="white"/>
                  </a:solidFill>
                </a:rPr>
                <a:t>大</a:t>
              </a:r>
              <a:r>
                <a:rPr lang="zh-CN" altLang="en-US" sz="3200" b="1" dirty="0" smtClean="0">
                  <a:solidFill>
                    <a:prstClr val="white"/>
                  </a:solidFill>
                </a:rPr>
                <a:t>多不符合假设！！</a:t>
              </a:r>
              <a:endParaRPr lang="en-US" sz="3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52693" y="1806342"/>
            <a:ext cx="4534826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独立性 </a:t>
            </a:r>
            <a:r>
              <a:rPr lang="en-US" altLang="zh-CN" sz="28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800" b="1" i="1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800" b="1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正态性 </a:t>
            </a:r>
            <a:r>
              <a:rPr lang="el-GR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800" b="1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</a:t>
            </a:r>
            <a:r>
              <a:rPr lang="en-US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800" b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等方差性 </a:t>
            </a:r>
            <a:r>
              <a:rPr lang="en-US" altLang="zh-CN" sz="28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800" b="1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800" b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与</a:t>
            </a:r>
            <a:r>
              <a:rPr lang="en-US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不相关 </a:t>
            </a:r>
            <a:r>
              <a:rPr lang="en-US" altLang="zh-CN" sz="28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8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2692" y="1068445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误差项应满足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0736" y="1334421"/>
            <a:ext cx="3222414" cy="2718222"/>
            <a:chOff x="5430752" y="1327576"/>
            <a:chExt cx="3222414" cy="2718222"/>
          </a:xfrm>
        </p:grpSpPr>
        <p:grpSp>
          <p:nvGrpSpPr>
            <p:cNvPr id="14" name="Group 13"/>
            <p:cNvGrpSpPr/>
            <p:nvPr/>
          </p:nvGrpSpPr>
          <p:grpSpPr>
            <a:xfrm>
              <a:off x="5600684" y="1327576"/>
              <a:ext cx="3052482" cy="2531567"/>
              <a:chOff x="1651720" y="1340768"/>
              <a:chExt cx="5184576" cy="5184576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1720" y="1340768"/>
                <a:ext cx="5184576" cy="5184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" name="Straight Connector 11"/>
              <p:cNvCxnSpPr/>
              <p:nvPr/>
            </p:nvCxnSpPr>
            <p:spPr>
              <a:xfrm flipV="1">
                <a:off x="2411760" y="2492896"/>
                <a:ext cx="3960440" cy="3096344"/>
              </a:xfrm>
              <a:prstGeom prst="line">
                <a:avLst/>
              </a:prstGeom>
              <a:ln w="317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7057592" y="3645688"/>
              <a:ext cx="31290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30752" y="2243100"/>
              <a:ext cx="29848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sz="20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54726" y="921777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ax + b + </a:t>
            </a:r>
            <a:r>
              <a:rPr lang="el-GR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endParaRPr lang="en-US" sz="28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215812" y="996549"/>
            <a:ext cx="3601618" cy="5674840"/>
          </a:xfrm>
          <a:prstGeom prst="roundRect">
            <a:avLst>
              <a:gd name="adj" fmla="val 2528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73769" y="996548"/>
            <a:ext cx="3629608" cy="5674840"/>
          </a:xfrm>
          <a:prstGeom prst="roundRect">
            <a:avLst>
              <a:gd name="adj" fmla="val 2528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122" name="Picture 2" descr="rangesize freq ew or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85" y="1800203"/>
            <a:ext cx="3402681" cy="23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43572" y="1198321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</a:rPr>
              <a:t>中国木本植物分布区大小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52" y="1284318"/>
            <a:ext cx="3312677" cy="3307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1478" y="1172341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</a:rPr>
              <a:t>中国木本植物多样性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10" name="Picture 24" descr="spdis_q_mongolia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8417" y="4321746"/>
            <a:ext cx="3186445" cy="223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5477506" y="4331606"/>
            <a:ext cx="22706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zh-CN" sz="1400" b="1" i="1" dirty="0" err="1">
                <a:solidFill>
                  <a:prstClr val="black"/>
                </a:solidFill>
              </a:rPr>
              <a:t>Quercus</a:t>
            </a:r>
            <a:r>
              <a:rPr lang="en-US" altLang="zh-CN" sz="1400" b="1" i="1" dirty="0">
                <a:solidFill>
                  <a:prstClr val="black"/>
                </a:solidFill>
              </a:rPr>
              <a:t> </a:t>
            </a:r>
            <a:r>
              <a:rPr lang="en-US" altLang="zh-CN" sz="1400" b="1" i="1" dirty="0" err="1">
                <a:solidFill>
                  <a:prstClr val="black"/>
                </a:solidFill>
              </a:rPr>
              <a:t>mongolica</a:t>
            </a:r>
            <a:r>
              <a:rPr lang="en-US" altLang="zh-CN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0991" y="261340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</a:rPr>
              <a:t>生态学空间数</a:t>
            </a:r>
            <a:r>
              <a:rPr lang="zh-CN" altLang="en-US" sz="3200" b="1" dirty="0" smtClean="0">
                <a:solidFill>
                  <a:prstClr val="black"/>
                </a:solidFill>
              </a:rPr>
              <a:t>据的频度分布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13" name="Picture 4" descr="RS and LF and gebio1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9933" b="49204"/>
          <a:stretch/>
        </p:blipFill>
        <p:spPr bwMode="auto">
          <a:xfrm>
            <a:off x="2020991" y="1898677"/>
            <a:ext cx="1759079" cy="125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69" y="4592065"/>
            <a:ext cx="3535758" cy="2045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2357" y="4674850"/>
            <a:ext cx="1893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Residuals of S ~ MAT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7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9013" y="214069"/>
            <a:ext cx="80584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prstClr val="black"/>
                </a:solidFill>
              </a:rPr>
              <a:t>非正态</a:t>
            </a:r>
            <a:r>
              <a:rPr lang="zh-CN" altLang="en-US" sz="3200" b="1" dirty="0" smtClean="0">
                <a:solidFill>
                  <a:prstClr val="black"/>
                </a:solidFill>
              </a:rPr>
              <a:t>空间数据的回归分析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3113" y="1022013"/>
            <a:ext cx="7297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</a:rPr>
              <a:t>模型：一般线性模型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(Generalized Linear Models, GLM)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113" y="1725560"/>
            <a:ext cx="6062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</a:rPr>
              <a:t>特点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：可消除非正态残差对模型分析的影响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113" y="2429107"/>
            <a:ext cx="532298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可选择的残差分布类型</a:t>
            </a:r>
            <a:endParaRPr lang="en-US" sz="22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binomial(link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</a:t>
            </a: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 </a:t>
            </a:r>
            <a:r>
              <a:rPr lang="zh-CN" altLang="en-US" sz="2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项分布</a:t>
            </a:r>
            <a:endParaRPr lang="en-US" sz="22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(link = “identity”)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高斯分布</a:t>
            </a:r>
            <a:endParaRPr lang="en-US" sz="2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"inverse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 </a:t>
            </a:r>
            <a:endParaRPr lang="en-US"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inverse.gaussian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"1/mu^2")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poisson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“log”)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泊松分布</a:t>
            </a:r>
            <a:endParaRPr lang="en-US" sz="2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"identity", variance = "constant")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quasibinomial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</a:t>
            </a:r>
            <a:r>
              <a:rPr lang="en-US" sz="2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quasipoisson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(link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"log")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59400" y="2800809"/>
            <a:ext cx="3683000" cy="3948964"/>
            <a:chOff x="5511800" y="3049104"/>
            <a:chExt cx="3683000" cy="3948964"/>
          </a:xfrm>
        </p:grpSpPr>
        <p:sp>
          <p:nvSpPr>
            <p:cNvPr id="12" name="Rounded Rectangle 11"/>
            <p:cNvSpPr/>
            <p:nvPr/>
          </p:nvSpPr>
          <p:spPr>
            <a:xfrm>
              <a:off x="5511800" y="3049104"/>
              <a:ext cx="3683000" cy="3948964"/>
            </a:xfrm>
            <a:prstGeom prst="roundRect">
              <a:avLst>
                <a:gd name="adj" fmla="val 252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562600" y="3060792"/>
              <a:ext cx="3581400" cy="3784508"/>
              <a:chOff x="5562600" y="3073492"/>
              <a:chExt cx="3581400" cy="37845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727700" y="3073492"/>
                <a:ext cx="325120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>
                    <a:solidFill>
                      <a:srgbClr val="FF0000"/>
                    </a:solidFill>
                  </a:rPr>
                  <a:t>Negative binomial distribution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b="32979"/>
              <a:stretch/>
            </p:blipFill>
            <p:spPr>
              <a:xfrm>
                <a:off x="5562600" y="5991634"/>
                <a:ext cx="3581400" cy="86636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1756" y="4150710"/>
                <a:ext cx="3503088" cy="17711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238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969" y="1047962"/>
            <a:ext cx="4883543" cy="1301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69" y="2438213"/>
            <a:ext cx="4883543" cy="900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19" y="4470400"/>
            <a:ext cx="4257386" cy="2233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7" y="5140570"/>
            <a:ext cx="4343400" cy="1241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4019" y="120974"/>
            <a:ext cx="441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partitioning</a:t>
            </a:r>
            <a:endParaRPr lang="da-DK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90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57" y="1089406"/>
            <a:ext cx="3164231" cy="2620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3007" y="90698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中国木本植物多样性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Picture 24" descr="spdis_q_mongoli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590" y="4442792"/>
            <a:ext cx="3186445" cy="223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569604" y="4442792"/>
            <a:ext cx="22706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altLang="zh-CN" sz="1400" b="1" i="1" dirty="0" err="1">
                <a:solidFill>
                  <a:prstClr val="black"/>
                </a:solidFill>
              </a:rPr>
              <a:t>Quercus</a:t>
            </a:r>
            <a:r>
              <a:rPr lang="en-US" altLang="zh-CN" sz="1400" b="1" i="1" dirty="0">
                <a:solidFill>
                  <a:prstClr val="black"/>
                </a:solidFill>
              </a:rPr>
              <a:t> </a:t>
            </a:r>
            <a:r>
              <a:rPr lang="en-US" altLang="zh-CN" sz="1400" b="1" i="1" dirty="0" err="1">
                <a:solidFill>
                  <a:prstClr val="black"/>
                </a:solidFill>
              </a:rPr>
              <a:t>mongolica</a:t>
            </a:r>
            <a:r>
              <a:rPr lang="en-US" altLang="zh-CN" sz="1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88573" y="247578"/>
            <a:ext cx="45127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</a:rPr>
              <a:t>生态学空间数</a:t>
            </a:r>
            <a:r>
              <a:rPr lang="zh-CN" altLang="en-US" sz="2800" b="1" dirty="0" smtClean="0">
                <a:solidFill>
                  <a:prstClr val="black"/>
                </a:solidFill>
              </a:rPr>
              <a:t>据的频度分布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080" y="41241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植物分布区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4" descr="RS and LF and gebio1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9933" b="49204"/>
          <a:stretch/>
        </p:blipFill>
        <p:spPr bwMode="auto">
          <a:xfrm>
            <a:off x="1829485" y="1594924"/>
            <a:ext cx="1424462" cy="101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313506" y="1320492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GLM with </a:t>
            </a:r>
            <a:r>
              <a:rPr lang="en-US" dirty="0" err="1" smtClean="0">
                <a:solidFill>
                  <a:prstClr val="black"/>
                </a:solidFill>
              </a:rPr>
              <a:t>poisson</a:t>
            </a:r>
            <a:r>
              <a:rPr lang="en-US" dirty="0" smtClean="0">
                <a:solidFill>
                  <a:prstClr val="black"/>
                </a:solidFill>
              </a:rPr>
              <a:t>(link </a:t>
            </a:r>
            <a:r>
              <a:rPr lang="en-US" dirty="0">
                <a:solidFill>
                  <a:prstClr val="black"/>
                </a:solidFill>
              </a:rPr>
              <a:t>= “log”) </a:t>
            </a:r>
            <a:r>
              <a:rPr lang="zh-CN" altLang="en-US" b="1" dirty="0">
                <a:solidFill>
                  <a:srgbClr val="0000FF"/>
                </a:solidFill>
              </a:rPr>
              <a:t>泊松分布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36239" y="4750569"/>
            <a:ext cx="424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GLM with binomial(link </a:t>
            </a:r>
            <a:r>
              <a:rPr lang="en-US" dirty="0">
                <a:solidFill>
                  <a:prstClr val="black"/>
                </a:solidFill>
              </a:rPr>
              <a:t>= "</a:t>
            </a:r>
            <a:r>
              <a:rPr lang="en-US" dirty="0" err="1">
                <a:solidFill>
                  <a:prstClr val="black"/>
                </a:solidFill>
              </a:rPr>
              <a:t>logit</a:t>
            </a:r>
            <a:r>
              <a:rPr lang="en-US" dirty="0">
                <a:solidFill>
                  <a:prstClr val="black"/>
                </a:solidFill>
              </a:rPr>
              <a:t>") </a:t>
            </a:r>
            <a:r>
              <a:rPr lang="zh-CN" altLang="en-US" b="1" dirty="0">
                <a:solidFill>
                  <a:srgbClr val="0000FF"/>
                </a:solidFill>
              </a:rPr>
              <a:t>二项分布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239" y="52888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物种分布模型的一种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561" b="72644"/>
          <a:stretch/>
        </p:blipFill>
        <p:spPr bwMode="auto">
          <a:xfrm>
            <a:off x="4626238" y="1774306"/>
            <a:ext cx="3541395" cy="1675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938628" y="35659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</a:rPr>
              <a:t>冬</a:t>
            </a:r>
            <a:r>
              <a:rPr lang="zh-CN" altLang="en-US" b="1" dirty="0" smtClean="0">
                <a:solidFill>
                  <a:prstClr val="black"/>
                </a:solidFill>
              </a:rPr>
              <a:t>季低温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751491" y="24999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</a:rPr>
              <a:t>物种多样性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9872" y="2708920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谢谢！</a:t>
            </a:r>
            <a:endParaRPr lang="en-US" sz="6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3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4" y="1633009"/>
            <a:ext cx="6400800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4" y="3938059"/>
            <a:ext cx="6400800" cy="2305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4019" y="120974"/>
            <a:ext cx="441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partitioning</a:t>
            </a:r>
            <a:endParaRPr lang="da-DK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impo_4_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" b="1483"/>
          <a:stretch>
            <a:fillRect/>
          </a:stretch>
        </p:blipFill>
        <p:spPr bwMode="auto">
          <a:xfrm>
            <a:off x="3484785" y="2620425"/>
            <a:ext cx="5427849" cy="409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4019" y="120974"/>
            <a:ext cx="441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partitioning</a:t>
            </a:r>
            <a:endParaRPr lang="da-DK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4" y="1019241"/>
            <a:ext cx="3830626" cy="1601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79" y="2620425"/>
            <a:ext cx="2743200" cy="40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1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5" y="1196752"/>
            <a:ext cx="85367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An ANOVA tells you that there is (or isn’t) an effect of a treatment. In other words, it tells you that your treatment affects the response variable. It DOES NOT tell you which samples are bigger or smaller than other samples.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7904" y="253829"/>
            <a:ext cx="128631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79646">
                    <a:lumMod val="75000"/>
                  </a:srgbClr>
                </a:solidFill>
              </a:rPr>
              <a:t>ANOVA</a:t>
            </a:r>
            <a:endParaRPr lang="da-DK" sz="2800" b="1" dirty="0">
              <a:solidFill>
                <a:srgbClr val="F79646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42887" r="67116" b="43951"/>
          <a:stretch/>
        </p:blipFill>
        <p:spPr bwMode="auto">
          <a:xfrm>
            <a:off x="3737896" y="4517752"/>
            <a:ext cx="5406104" cy="194421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461" y="4229720"/>
            <a:ext cx="30293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## fig an ANOVA model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model = </a:t>
            </a:r>
            <a:r>
              <a:rPr lang="en-US" sz="2000" dirty="0" err="1">
                <a:solidFill>
                  <a:srgbClr val="FF0000"/>
                </a:solidFill>
              </a:rPr>
              <a:t>aov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  <a:p>
            <a:r>
              <a:rPr lang="en-US" sz="2000" dirty="0">
                <a:solidFill>
                  <a:prstClr val="black"/>
                </a:solidFill>
              </a:rPr>
              <a:t>## show the ANOVA results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summary(model)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8837" y="3149600"/>
            <a:ext cx="5292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The number of seeds produced by a grassland plant species in 30 plots.  10 plots had rabbits excluded, 10 had deer excluded, and 10 had both rabbits and deer excluded. 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53829"/>
            <a:ext cx="128631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79646">
                    <a:lumMod val="75000"/>
                  </a:srgbClr>
                </a:solidFill>
              </a:rPr>
              <a:t>ANOVA</a:t>
            </a:r>
            <a:endParaRPr lang="da-DK" sz="2800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0" y="907633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666" y="1320800"/>
            <a:ext cx="779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I regression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Explanatory power of a variable is influenced by its position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3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20" y="2353733"/>
            <a:ext cx="4510979" cy="4504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4066" y="184836"/>
            <a:ext cx="865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ncluding 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terms in general linear models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-8468" y="1026166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" y="1512402"/>
            <a:ext cx="809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Are the slopes significantly different from each other?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508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066" y="184836"/>
            <a:ext cx="865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ncluding 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 terms in general linear models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-8468" y="1026166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894" y="1202961"/>
            <a:ext cx="80772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LogWoody_Area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Biogeo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Biogeo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LogWoody_Area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a + b*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Biogeo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Biogeo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894" y="3360884"/>
            <a:ext cx="8077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When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Biogeo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== 0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LogWoody_Area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a + b*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Biogeo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 1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LogWoody_Area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a + b*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c*1 + d*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*1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= (a + c) + (b + d)*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Tmin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 difference: b + d vs. b, or b + d – b = d vs. 0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 difference: a + c vs. a, OR a + c – a vs. 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52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066" y="184836"/>
            <a:ext cx="8652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None-linear regressions</a:t>
            </a:r>
            <a:endParaRPr 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-8468" y="1026166"/>
            <a:ext cx="9144000" cy="0"/>
          </a:xfrm>
          <a:prstGeom prst="line">
            <a:avLst/>
          </a:prstGeom>
          <a:noFill/>
          <a:ln w="222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dirty="0">
              <a:solidFill>
                <a:prstClr val="black"/>
              </a:solidFill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0" y="1125919"/>
            <a:ext cx="8294664" cy="55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28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1549</TotalTime>
  <Words>931</Words>
  <Application>Microsoft Office PowerPoint</Application>
  <PresentationFormat>On-screen Show (4:3)</PresentationFormat>
  <Paragraphs>122</Paragraphs>
  <Slides>21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ＭＳ Ｐゴシック</vt:lpstr>
      <vt:lpstr>宋体</vt:lpstr>
      <vt:lpstr>黑体</vt:lpstr>
      <vt:lpstr>Arial</vt:lpstr>
      <vt:lpstr>Calibri</vt:lpstr>
      <vt:lpstr>Comic Sans MS</vt:lpstr>
      <vt:lpstr>Symbol</vt:lpstr>
      <vt:lpstr>Times New Roman</vt:lpstr>
      <vt:lpstr>Trebuchet MS</vt:lpstr>
      <vt:lpstr>Wingdings</vt:lpstr>
      <vt:lpstr>1_Office Theme</vt:lpstr>
      <vt:lpstr>默认设计模板</vt:lpstr>
      <vt:lpstr>Office Theme</vt:lpstr>
      <vt:lpstr>Default Design</vt:lpstr>
      <vt:lpstr>2_Office Theme</vt:lpstr>
      <vt:lpstr>Equation</vt:lpstr>
      <vt:lpstr>相关与回归分析及其应用(2)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最小二乘回归的假设</vt:lpstr>
      <vt:lpstr>PowerPoint Presentation</vt:lpstr>
      <vt:lpstr>PowerPoint Presentation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Zhiheng Wang</dc:creator>
  <cp:lastModifiedBy>Zhiheng Wang</cp:lastModifiedBy>
  <cp:revision>148</cp:revision>
  <dcterms:created xsi:type="dcterms:W3CDTF">2016-12-28T03:37:53Z</dcterms:created>
  <dcterms:modified xsi:type="dcterms:W3CDTF">2021-10-27T04:40:58Z</dcterms:modified>
</cp:coreProperties>
</file>